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2" r:id="rId4"/>
    <p:sldId id="268" r:id="rId5"/>
    <p:sldId id="261" r:id="rId6"/>
    <p:sldId id="259" r:id="rId7"/>
    <p:sldId id="271" r:id="rId8"/>
    <p:sldId id="266" r:id="rId9"/>
    <p:sldId id="262" r:id="rId10"/>
    <p:sldId id="270" r:id="rId11"/>
    <p:sldId id="264" r:id="rId12"/>
    <p:sldId id="25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ichard\Desktop\PAG\Figures_lnCCo_v_Tim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03003506209248"/>
          <c:y val="9.1743055042905614E-2"/>
          <c:w val="0.81658314269753629"/>
          <c:h val="0.80134073332912115"/>
        </c:manualLayout>
      </c:layout>
      <c:scatterChart>
        <c:scatterStyle val="lineMarker"/>
        <c:varyColors val="0"/>
        <c:ser>
          <c:idx val="0"/>
          <c:order val="0"/>
          <c:tx>
            <c:strRef>
              <c:f>'ln(CCo) v time data'!$L$3</c:f>
              <c:strCache>
                <c:ptCount val="1"/>
                <c:pt idx="0">
                  <c:v>Average</c:v>
                </c:pt>
              </c:strCache>
            </c:strRef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trendline>
            <c:spPr>
              <a:ln w="34925" cap="rnd">
                <a:solidFill>
                  <a:schemeClr val="accent1"/>
                </a:solidFill>
                <a:prstDash val="dash"/>
              </a:ln>
              <a:effectLst/>
            </c:spPr>
            <c:trendlineType val="linear"/>
            <c:intercept val="0"/>
            <c:dispRSqr val="1"/>
            <c:dispEq val="1"/>
            <c:trendlineLbl>
              <c:layout>
                <c:manualLayout>
                  <c:x val="-0.26049066475163368"/>
                  <c:y val="-1.7568014490762649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</c:trendlineLbl>
          </c:trendline>
          <c:errBars>
            <c:errDir val="y"/>
            <c:errBarType val="both"/>
            <c:errValType val="cust"/>
            <c:noEndCap val="0"/>
            <c:plus>
              <c:numRef>
                <c:f>'ln(CCo) v time data'!$O$4:$O$10</c:f>
                <c:numCache>
                  <c:formatCode>General</c:formatCode>
                  <c:ptCount val="7"/>
                  <c:pt idx="0">
                    <c:v>0</c:v>
                  </c:pt>
                  <c:pt idx="1">
                    <c:v>-2.238440256283078E-2</c:v>
                  </c:pt>
                  <c:pt idx="2">
                    <c:v>-1.0567397002901879E-2</c:v>
                  </c:pt>
                  <c:pt idx="3">
                    <c:v>-2.2651086208986149E-2</c:v>
                  </c:pt>
                  <c:pt idx="4">
                    <c:v>-3.5863711014332056E-2</c:v>
                  </c:pt>
                  <c:pt idx="5">
                    <c:v>-3.8469592057631896E-2</c:v>
                  </c:pt>
                  <c:pt idx="6">
                    <c:v>-7.3920176500807955E-3</c:v>
                  </c:pt>
                </c:numCache>
              </c:numRef>
            </c:plus>
            <c:minus>
              <c:numRef>
                <c:f>'ln(CCo) v time data'!$O$4:$O$10</c:f>
                <c:numCache>
                  <c:formatCode>General</c:formatCode>
                  <c:ptCount val="7"/>
                  <c:pt idx="0">
                    <c:v>0</c:v>
                  </c:pt>
                  <c:pt idx="1">
                    <c:v>-2.238440256283078E-2</c:v>
                  </c:pt>
                  <c:pt idx="2">
                    <c:v>-1.0567397002901879E-2</c:v>
                  </c:pt>
                  <c:pt idx="3">
                    <c:v>-2.2651086208986149E-2</c:v>
                  </c:pt>
                  <c:pt idx="4">
                    <c:v>-3.5863711014332056E-2</c:v>
                  </c:pt>
                  <c:pt idx="5">
                    <c:v>-3.8469592057631896E-2</c:v>
                  </c:pt>
                  <c:pt idx="6">
                    <c:v>-7.3920176500807955E-3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'ln(CCo) v time data'!$K$4:$K$10</c:f>
              <c:numCache>
                <c:formatCode>General</c:formatCode>
                <c:ptCount val="7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3</c:v>
                </c:pt>
                <c:pt idx="6">
                  <c:v>4</c:v>
                </c:pt>
              </c:numCache>
            </c:numRef>
          </c:xVal>
          <c:yVal>
            <c:numRef>
              <c:f>'ln(CCo) v time data'!$L$4:$L$10</c:f>
              <c:numCache>
                <c:formatCode>General</c:formatCode>
                <c:ptCount val="7"/>
                <c:pt idx="0">
                  <c:v>0</c:v>
                </c:pt>
                <c:pt idx="1">
                  <c:v>-0.51808270469604101</c:v>
                </c:pt>
                <c:pt idx="2">
                  <c:v>-0.89991910516208806</c:v>
                </c:pt>
                <c:pt idx="3">
                  <c:v>-1.2676280214624782</c:v>
                </c:pt>
                <c:pt idx="4">
                  <c:v>-1.6224290287530683</c:v>
                </c:pt>
                <c:pt idx="5">
                  <c:v>-2.2254656731396727</c:v>
                </c:pt>
                <c:pt idx="6">
                  <c:v>-2.7474605717307901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3FCF-47B0-BF4F-DE319B5003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31067936"/>
        <c:axId val="531068264"/>
      </c:scatterChart>
      <c:valAx>
        <c:axId val="5310679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Time (minute)</a:t>
                </a:r>
              </a:p>
            </c:rich>
          </c:tx>
          <c:layout>
            <c:manualLayout>
              <c:xMode val="edge"/>
              <c:yMode val="edge"/>
              <c:x val="0.4507081470350956"/>
              <c:y val="0.923976666208742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068264"/>
        <c:crosses val="autoZero"/>
        <c:crossBetween val="midCat"/>
      </c:valAx>
      <c:valAx>
        <c:axId val="531068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ln (C/C0) </a:t>
                </a:r>
              </a:p>
            </c:rich>
          </c:tx>
          <c:layout>
            <c:manualLayout>
              <c:xMode val="edge"/>
              <c:yMode val="edge"/>
              <c:x val="3.0835829894818065E-2"/>
              <c:y val="0.381530128880273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3106793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9C25-6D36-4DD7-9BCE-F1610A714029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E6434-D45B-43B4-A235-E6A8E454758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6693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9C25-6D36-4DD7-9BCE-F1610A714029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E6434-D45B-43B4-A235-E6A8E4547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697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9C25-6D36-4DD7-9BCE-F1610A714029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E6434-D45B-43B4-A235-E6A8E4547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490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9C25-6D36-4DD7-9BCE-F1610A714029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E6434-D45B-43B4-A235-E6A8E4547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927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9C25-6D36-4DD7-9BCE-F1610A714029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E6434-D45B-43B4-A235-E6A8E454758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521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9C25-6D36-4DD7-9BCE-F1610A714029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E6434-D45B-43B4-A235-E6A8E4547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60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9C25-6D36-4DD7-9BCE-F1610A714029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E6434-D45B-43B4-A235-E6A8E4547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087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9C25-6D36-4DD7-9BCE-F1610A714029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E6434-D45B-43B4-A235-E6A8E4547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469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9C25-6D36-4DD7-9BCE-F1610A714029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E6434-D45B-43B4-A235-E6A8E4547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728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1CF9C25-6D36-4DD7-9BCE-F1610A714029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5E6434-D45B-43B4-A235-E6A8E4547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093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9C25-6D36-4DD7-9BCE-F1610A714029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E6434-D45B-43B4-A235-E6A8E45475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68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1CF9C25-6D36-4DD7-9BCE-F1610A714029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95E6434-D45B-43B4-A235-E6A8E454758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8177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9E1AE-FA5E-46AA-8991-812F6E7E0C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153" y="483214"/>
            <a:ext cx="10154805" cy="3696668"/>
          </a:xfrm>
        </p:spPr>
        <p:txBody>
          <a:bodyPr>
            <a:noAutofit/>
          </a:bodyPr>
          <a:lstStyle/>
          <a:p>
            <a:r>
              <a:rPr lang="en-US" sz="6000" dirty="0"/>
              <a:t>Photodegradation of Onium Photoacid Generators under UV Irradiation: Identification and Evaluation of Photoproducts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880C03-4782-42B0-8048-D627288F6F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5558" y="4455620"/>
            <a:ext cx="10058400" cy="1143000"/>
          </a:xfrm>
        </p:spPr>
        <p:txBody>
          <a:bodyPr>
            <a:noAutofit/>
          </a:bodyPr>
          <a:lstStyle/>
          <a:p>
            <a:r>
              <a:rPr lang="en-US" sz="1600" u="sng" dirty="0"/>
              <a:t>Richard Pepel</a:t>
            </a:r>
            <a:r>
              <a:rPr lang="en-US" sz="1600" u="sng" baseline="30000" dirty="0"/>
              <a:t>1</a:t>
            </a:r>
            <a:r>
              <a:rPr lang="en-US" sz="1600" dirty="0"/>
              <a:t>, Xi-</a:t>
            </a:r>
            <a:r>
              <a:rPr lang="en-US" sz="1600" dirty="0" err="1"/>
              <a:t>Zhi</a:t>
            </a:r>
            <a:r>
              <a:rPr lang="en-US" sz="1600" dirty="0"/>
              <a:t> Niu</a:t>
            </a:r>
            <a:r>
              <a:rPr lang="en-US" sz="1600" baseline="30000" dirty="0"/>
              <a:t>1,2,3</a:t>
            </a:r>
            <a:r>
              <a:rPr lang="en-US" sz="1600" dirty="0"/>
              <a:t>, Reyes Sierra-Alvarez</a:t>
            </a:r>
            <a:r>
              <a:rPr lang="en-US" sz="1600" baseline="30000" dirty="0"/>
              <a:t>1</a:t>
            </a:r>
            <a:r>
              <a:rPr lang="en-US" sz="1600" dirty="0"/>
              <a:t>, Leif Abrell</a:t>
            </a:r>
            <a:r>
              <a:rPr lang="en-US" sz="1600" baseline="30000" dirty="0"/>
              <a:t>2,3</a:t>
            </a:r>
            <a:r>
              <a:rPr lang="en-US" sz="1600" dirty="0"/>
              <a:t>, Eduardo Saez</a:t>
            </a:r>
            <a:r>
              <a:rPr lang="en-US" sz="1600" baseline="30000" dirty="0"/>
              <a:t>1</a:t>
            </a:r>
            <a:r>
              <a:rPr lang="en-US" sz="1600" dirty="0"/>
              <a:t>, Rodrigo Paniego</a:t>
            </a:r>
            <a:r>
              <a:rPr lang="en-US" sz="1600" baseline="30000" dirty="0"/>
              <a:t>1</a:t>
            </a:r>
            <a:r>
              <a:rPr lang="en-US" sz="1600" dirty="0"/>
              <a:t>, Jon Chorover</a:t>
            </a:r>
            <a:r>
              <a:rPr lang="en-US" sz="1600" baseline="30000" dirty="0"/>
              <a:t>2,3</a:t>
            </a:r>
            <a:r>
              <a:rPr lang="en-US" sz="1600" dirty="0"/>
              <a:t>, Jim A. Field</a:t>
            </a:r>
            <a:r>
              <a:rPr lang="en-US" sz="1600" baseline="30000" dirty="0"/>
              <a:t>1</a:t>
            </a:r>
          </a:p>
          <a:p>
            <a:r>
              <a:rPr lang="en-US" sz="1600" baseline="30000" dirty="0"/>
              <a:t>1</a:t>
            </a:r>
            <a:r>
              <a:rPr lang="en-US" sz="1600" dirty="0"/>
              <a:t>UNIVERSITY OF ARIZONA Department of Chemical &amp; Environmental Engineering,</a:t>
            </a:r>
            <a:r>
              <a:rPr lang="en-US" sz="1600" baseline="30000" dirty="0"/>
              <a:t> </a:t>
            </a:r>
          </a:p>
          <a:p>
            <a:r>
              <a:rPr lang="en-US" sz="1600" baseline="30000" dirty="0"/>
              <a:t>2 1</a:t>
            </a:r>
            <a:r>
              <a:rPr lang="en-US" sz="1600" dirty="0"/>
              <a:t>UNIVERSITY OF ARIZONA Department of Environmental Science,</a:t>
            </a:r>
            <a:r>
              <a:rPr lang="en-US" sz="1600" baseline="30000" dirty="0"/>
              <a:t> </a:t>
            </a:r>
          </a:p>
          <a:p>
            <a:r>
              <a:rPr lang="en-US" sz="1600" baseline="30000" dirty="0"/>
              <a:t>3</a:t>
            </a:r>
            <a:r>
              <a:rPr lang="en-US" sz="1600" dirty="0"/>
              <a:t>Arizona Laboratory for Emerging Contaminants,  the University of Arizona</a:t>
            </a:r>
          </a:p>
        </p:txBody>
      </p:sp>
      <p:pic>
        <p:nvPicPr>
          <p:cNvPr id="3074" name="Picture 2" descr="University of Arizona Logo Vector (.EPS) Free Download">
            <a:extLst>
              <a:ext uri="{FF2B5EF4-FFF2-40B4-BE49-F238E27FC236}">
                <a16:creationId xmlns:a16="http://schemas.microsoft.com/office/drawing/2014/main" id="{25EF47A8-E163-46DB-A597-DD0AA705B9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5832" y="2531573"/>
            <a:ext cx="1653843" cy="1527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2020 Statewide Symposium | Arizona Space Grant Consortium">
            <a:extLst>
              <a:ext uri="{FF2B5EF4-FFF2-40B4-BE49-F238E27FC236}">
                <a16:creationId xmlns:a16="http://schemas.microsoft.com/office/drawing/2014/main" id="{622721F9-5F3C-4D2B-A617-4FC7C3CF43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4627" y="561978"/>
            <a:ext cx="1176251" cy="1572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8246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ADCA8-DE75-4EE7-85FE-F525B136C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b="1" dirty="0" err="1"/>
              <a:t>Photodegradation</a:t>
            </a:r>
            <a:r>
              <a:rPr lang="en-AU" b="1" dirty="0"/>
              <a:t> of Onium PAG cations: Degradation mechanisms</a:t>
            </a:r>
            <a:endParaRPr 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1956E9E-0596-4A3F-8E52-756A971FB0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Striped Right Arrow 10"/>
          <p:cNvSpPr/>
          <p:nvPr/>
        </p:nvSpPr>
        <p:spPr>
          <a:xfrm>
            <a:off x="6277856" y="3689844"/>
            <a:ext cx="1713539" cy="230521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237341" y="3458700"/>
            <a:ext cx="20735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Photoproducts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78D8B3-5A74-4A00-AC69-D5D8AFFC07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6224" y="2023962"/>
            <a:ext cx="5393253" cy="3562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990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2732D-530F-40AB-99E7-754E4DB06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FC44AB-DD3C-421C-BE4D-66B759FE1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436607"/>
            <a:ext cx="10058400" cy="4023360"/>
          </a:xfrm>
        </p:spPr>
        <p:txBody>
          <a:bodyPr>
            <a:normAutofit/>
          </a:bodyPr>
          <a:lstStyle/>
          <a:p>
            <a:pPr marL="201168" lvl="1" indent="0">
              <a:buNone/>
            </a:pPr>
            <a:endParaRPr lang="en-US" sz="2400" dirty="0"/>
          </a:p>
          <a:p>
            <a:pPr lvl="1"/>
            <a:r>
              <a:rPr lang="en-US" sz="2400" dirty="0"/>
              <a:t>The model PAGs degrade readily when exposed to UV light at 254 nm.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Photodegradation of the model PAGs produces </a:t>
            </a:r>
            <a:r>
              <a:rPr lang="en-US" sz="2400" dirty="0" err="1"/>
              <a:t>apolar</a:t>
            </a:r>
            <a:r>
              <a:rPr lang="en-US" sz="2400" dirty="0"/>
              <a:t>, aromatic products.</a:t>
            </a:r>
          </a:p>
          <a:p>
            <a:pPr marL="201168" lvl="1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86503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6853C-D1B8-45F4-8AB5-F0D0FDC1E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CE3E1-68B1-4A2C-96DF-2570D9A9B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Thank you to the Arizona Space Grant Consortium </a:t>
            </a:r>
          </a:p>
          <a:p>
            <a:pPr marL="0" indent="0">
              <a:buNone/>
            </a:pPr>
            <a:r>
              <a:rPr lang="en-US" sz="2400" dirty="0"/>
              <a:t>and to everyone involved in this project:</a:t>
            </a:r>
          </a:p>
          <a:p>
            <a:pPr marL="0" indent="0">
              <a:buNone/>
            </a:pPr>
            <a:endParaRPr lang="en-US" sz="500" dirty="0"/>
          </a:p>
          <a:p>
            <a:pPr marL="0" indent="0">
              <a:buNone/>
            </a:pPr>
            <a:r>
              <a:rPr lang="en-US" dirty="0"/>
              <a:t>Xi-</a:t>
            </a:r>
            <a:r>
              <a:rPr lang="en-US" dirty="0" err="1"/>
              <a:t>Zhi</a:t>
            </a:r>
            <a:r>
              <a:rPr lang="en-US" dirty="0"/>
              <a:t> Niu</a:t>
            </a:r>
            <a:r>
              <a:rPr lang="en-US" baseline="30000" dirty="0"/>
              <a:t>1,2,3</a:t>
            </a:r>
            <a:r>
              <a:rPr lang="en-US" dirty="0"/>
              <a:t>, Reyes Sierra-Alvarez</a:t>
            </a:r>
            <a:r>
              <a:rPr lang="en-US" baseline="30000" dirty="0"/>
              <a:t>1</a:t>
            </a:r>
            <a:r>
              <a:rPr lang="en-US" dirty="0"/>
              <a:t>, Leif Abrell</a:t>
            </a:r>
            <a:r>
              <a:rPr lang="en-US" baseline="30000" dirty="0"/>
              <a:t>2,3</a:t>
            </a:r>
            <a:r>
              <a:rPr lang="en-US" dirty="0"/>
              <a:t>, Eduardo Saez</a:t>
            </a:r>
            <a:r>
              <a:rPr lang="en-US" baseline="30000" dirty="0"/>
              <a:t>1</a:t>
            </a:r>
            <a:r>
              <a:rPr lang="en-US" dirty="0"/>
              <a:t>, Rodrigo Paniego</a:t>
            </a:r>
            <a:r>
              <a:rPr lang="en-US" baseline="30000" dirty="0"/>
              <a:t>1</a:t>
            </a:r>
            <a:r>
              <a:rPr lang="en-US" dirty="0"/>
              <a:t>, Jon Chorover</a:t>
            </a:r>
            <a:r>
              <a:rPr lang="en-US" baseline="30000" dirty="0"/>
              <a:t>2,3</a:t>
            </a:r>
            <a:r>
              <a:rPr lang="en-US" dirty="0"/>
              <a:t>, Jim A. Field</a:t>
            </a:r>
            <a:r>
              <a:rPr lang="en-US" baseline="30000" dirty="0"/>
              <a:t>1</a:t>
            </a:r>
            <a:endParaRPr lang="en-US" dirty="0"/>
          </a:p>
          <a:p>
            <a:pPr marL="0" indent="0">
              <a:buNone/>
            </a:pPr>
            <a:endParaRPr lang="en-US" sz="900" baseline="30000" dirty="0"/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baseline="30000" dirty="0"/>
              <a:t>1</a:t>
            </a:r>
            <a:r>
              <a:rPr lang="en-US" dirty="0"/>
              <a:t>Department of Chemical &amp; Environmental Engineering,</a:t>
            </a:r>
            <a:r>
              <a:rPr lang="en-US" baseline="30000" dirty="0"/>
              <a:t> 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baseline="30000" dirty="0"/>
              <a:t>2</a:t>
            </a:r>
            <a:r>
              <a:rPr lang="en-US" dirty="0"/>
              <a:t>Department of Environmental Science,</a:t>
            </a:r>
            <a:r>
              <a:rPr lang="en-US" baseline="30000" dirty="0"/>
              <a:t> 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baseline="30000" dirty="0"/>
              <a:t>3</a:t>
            </a:r>
            <a:r>
              <a:rPr lang="en-US" dirty="0"/>
              <a:t>Arizona Laboratory for Emerging Contaminants,  the University of Arizona</a:t>
            </a:r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endParaRPr lang="en-US" dirty="0"/>
          </a:p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dirty="0"/>
              <a:t>This was supported in part by the Semiconductor Research Corporation</a:t>
            </a:r>
          </a:p>
        </p:txBody>
      </p:sp>
    </p:spTree>
    <p:extLst>
      <p:ext uri="{BB962C8B-B14F-4D97-AF65-F5344CB8AC3E}">
        <p14:creationId xmlns:p14="http://schemas.microsoft.com/office/powerpoint/2010/main" val="2596835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F7CB0-7BD3-4F5D-BEA2-9FFAA8A07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066AEE-3B2D-43F6-90C0-DADED05624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000" dirty="0"/>
              <a:t>Onium salts (e.g. </a:t>
            </a:r>
            <a:r>
              <a:rPr lang="en-US" sz="2000" dirty="0" err="1"/>
              <a:t>triaryl</a:t>
            </a:r>
            <a:r>
              <a:rPr lang="en-US" sz="2000" dirty="0"/>
              <a:t> </a:t>
            </a:r>
            <a:r>
              <a:rPr lang="en-US" sz="2000" dirty="0" err="1"/>
              <a:t>sulfonium</a:t>
            </a:r>
            <a:r>
              <a:rPr lang="en-US" sz="2000" dirty="0"/>
              <a:t>, </a:t>
            </a:r>
            <a:r>
              <a:rPr lang="en-US" sz="2000" dirty="0" err="1"/>
              <a:t>diaryl</a:t>
            </a:r>
            <a:r>
              <a:rPr lang="en-US" sz="2000" dirty="0"/>
              <a:t> </a:t>
            </a:r>
            <a:r>
              <a:rPr lang="en-US" sz="2000" dirty="0" err="1"/>
              <a:t>iodonium</a:t>
            </a:r>
            <a:r>
              <a:rPr lang="en-US" sz="2000" dirty="0"/>
              <a:t> salts) are commonly used in semiconductor photolithography as photoacid generators (PAGs)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 They generate strong acids on UV irradiation, thereby promoting cationic polymerization reactions.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However, the kinetics of </a:t>
            </a:r>
            <a:r>
              <a:rPr lang="en-US" sz="2000" dirty="0" err="1"/>
              <a:t>photodegradation</a:t>
            </a:r>
            <a:r>
              <a:rPr lang="en-US" sz="2000" dirty="0"/>
              <a:t>, fate, and the nature of the </a:t>
            </a:r>
            <a:r>
              <a:rPr lang="en-US" sz="2000" dirty="0" err="1"/>
              <a:t>photodegradation</a:t>
            </a:r>
            <a:r>
              <a:rPr lang="en-US" sz="2000" dirty="0"/>
              <a:t> products are poorly understood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D2DFA6-7B8C-45BE-AFFE-29D3078A64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6469" y="4389151"/>
            <a:ext cx="6129211" cy="1877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406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A1787-C1A1-48B8-8F9C-28307C662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2B0DFF-30E8-4580-8BD3-B586523A13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</a:pPr>
            <a:r>
              <a:rPr lang="en-US" sz="3200" dirty="0"/>
              <a:t>Identify the characteristics of onium cations of PAGs</a:t>
            </a:r>
          </a:p>
          <a:p>
            <a:pPr lvl="2">
              <a:lnSpc>
                <a:spcPct val="150000"/>
              </a:lnSpc>
            </a:pPr>
            <a:r>
              <a:rPr lang="en-US" sz="2400" dirty="0"/>
              <a:t>Develop an analytical method for PAG cations</a:t>
            </a:r>
          </a:p>
          <a:p>
            <a:pPr lvl="2">
              <a:lnSpc>
                <a:spcPct val="150000"/>
              </a:lnSpc>
            </a:pPr>
            <a:r>
              <a:rPr lang="en-US" sz="2400" dirty="0"/>
              <a:t>Quantify the photolytic degradation of PAGs at 254 nm</a:t>
            </a:r>
          </a:p>
          <a:p>
            <a:pPr lvl="2">
              <a:lnSpc>
                <a:spcPct val="150000"/>
              </a:lnSpc>
            </a:pPr>
            <a:r>
              <a:rPr lang="en-US" sz="2400" dirty="0"/>
              <a:t>Identify the photoproducts of PAGs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66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502D1-0975-4919-A22D-35506A60A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9895840" cy="770037"/>
          </a:xfrm>
        </p:spPr>
        <p:txBody>
          <a:bodyPr/>
          <a:lstStyle/>
          <a:p>
            <a:r>
              <a:rPr lang="en-US" b="1" dirty="0"/>
              <a:t>Photodegradation</a:t>
            </a:r>
            <a:r>
              <a:rPr lang="en-US" dirty="0"/>
              <a:t> </a:t>
            </a:r>
            <a:r>
              <a:rPr lang="en-US" b="1" dirty="0"/>
              <a:t>Set-up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95815E-8AB0-41E2-9200-D1973E9EB4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0585" y="1298160"/>
            <a:ext cx="7809230" cy="485848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C981AB7-ACF5-474C-9B7B-934382592B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0890" y="1298160"/>
            <a:ext cx="1758950" cy="120123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BAAF6E1-64FF-4913-BFAE-D293223631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490" y="1056640"/>
            <a:ext cx="1758950" cy="1201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959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EEC35-EB72-4167-93E6-F18D5917D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2C2DB3-DD52-4CA0-9515-AE93B4C9B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6651" y="2237619"/>
            <a:ext cx="6109765" cy="4023360"/>
          </a:xfrm>
        </p:spPr>
        <p:txBody>
          <a:bodyPr>
            <a:normAutofit/>
          </a:bodyPr>
          <a:lstStyle/>
          <a:p>
            <a:pPr lvl="1"/>
            <a:r>
              <a:rPr lang="en-US" sz="2000" dirty="0" err="1"/>
              <a:t>Photodegradation</a:t>
            </a:r>
            <a:r>
              <a:rPr lang="en-US" sz="2000" dirty="0"/>
              <a:t> experiments were performed under 254 nm UV light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Gas Chromatography-Mass Spectrometry (GC-MS) and High Performance Liquid Chromatography with Diode Array Detector (HPLC-DAD) were used to quantify onium concentrations and identify photoproducts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33BC6019-7109-48C2-A2BF-89E81EC38B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260" y="1823130"/>
            <a:ext cx="1786049" cy="3681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Image result for thermo orbitrap">
            <a:extLst>
              <a:ext uri="{FF2B5EF4-FFF2-40B4-BE49-F238E27FC236}">
                <a16:creationId xmlns:a16="http://schemas.microsoft.com/office/drawing/2014/main" id="{1BA9A4DE-E16E-4A75-A41C-1BA6CC99FE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9593" y="3116273"/>
            <a:ext cx="2377667" cy="2388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8500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2E35-658C-4F91-BDD7-FE78B9C0C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Example of a first-order degradation curve for a PAG cation</a:t>
            </a:r>
            <a:endParaRPr lang="en-US" dirty="0"/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06EBBB1E-B4AF-46F9-9975-C3C6CA8EAE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293305"/>
              </p:ext>
            </p:extLst>
          </p:nvPr>
        </p:nvGraphicFramePr>
        <p:xfrm>
          <a:off x="899161" y="1737360"/>
          <a:ext cx="6511289" cy="3930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29C7232C-1392-4663-ABB7-35D264591C7E}"/>
              </a:ext>
            </a:extLst>
          </p:cNvPr>
          <p:cNvSpPr txBox="1"/>
          <p:nvPr/>
        </p:nvSpPr>
        <p:spPr>
          <a:xfrm>
            <a:off x="7600950" y="2076450"/>
            <a:ext cx="36918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rate constant ‘k’ is found using the slope of the integrated rate law for a first-order reaction:</a:t>
            </a:r>
          </a:p>
          <a:p>
            <a:endParaRPr lang="en-US" dirty="0"/>
          </a:p>
          <a:p>
            <a:r>
              <a:rPr lang="en-US" dirty="0"/>
              <a:t>ln[C] = -</a:t>
            </a:r>
            <a:r>
              <a:rPr lang="en-US" dirty="0" err="1"/>
              <a:t>k•t</a:t>
            </a:r>
            <a:r>
              <a:rPr lang="en-US" dirty="0"/>
              <a:t> + ln[C]</a:t>
            </a:r>
            <a:r>
              <a:rPr lang="en-US" baseline="-2500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406660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Quantum</a:t>
            </a:r>
            <a:r>
              <a:rPr lang="en-US" dirty="0"/>
              <a:t> </a:t>
            </a:r>
            <a:r>
              <a:rPr lang="en-US" b="1" dirty="0"/>
              <a:t>yield</a:t>
            </a:r>
            <a:r>
              <a:rPr lang="en-US" dirty="0"/>
              <a:t> </a:t>
            </a:r>
            <a:r>
              <a:rPr lang="en-US" b="1" dirty="0"/>
              <a:t>calculations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7850"/>
                <a:ext cx="10058400" cy="4241144"/>
              </a:xfrm>
            </p:spPr>
            <p:txBody>
              <a:bodyPr>
                <a:normAutofit fontScale="85000" lnSpcReduction="20000"/>
              </a:bodyPr>
              <a:lstStyle/>
              <a:p>
                <a:pPr lvl="1"/>
                <a:r>
                  <a:rPr lang="en-US" sz="2000" dirty="0"/>
                  <a:t>Quantum yield (ɸ)  is the ratio of converted molecules to photons absorbed. It was calculated using the</a:t>
                </a:r>
              </a:p>
              <a:p>
                <a:pPr marL="201168" lvl="1" indent="0">
                  <a:buNone/>
                </a:pPr>
                <a:r>
                  <a:rPr lang="en-US" sz="2000" dirty="0"/>
                  <a:t>    known quantum yield of para-cresol</a:t>
                </a:r>
              </a:p>
              <a:p>
                <a:pPr lvl="1"/>
                <a:endParaRPr lang="en-US" sz="2000" dirty="0"/>
              </a:p>
              <a:p>
                <a:pPr marL="201168" lvl="1" indent="0">
                  <a:buNone/>
                </a:pPr>
                <a:endParaRPr lang="en-US" sz="2000" dirty="0"/>
              </a:p>
              <a:p>
                <a:pPr lvl="1"/>
                <a:endParaRPr lang="en-US" sz="2000" dirty="0"/>
              </a:p>
              <a:p>
                <a:pPr lvl="1"/>
                <a:endParaRPr lang="en-US" sz="2000" dirty="0"/>
              </a:p>
              <a:p>
                <a:pPr>
                  <a:spcBef>
                    <a:spcPts val="0"/>
                  </a:spcBef>
                  <a:spcAft>
                    <a:spcPts val="12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∅</m:t>
                        </m:r>
                      </m:e>
                      <m:sub>
                        <m:r>
                          <a:rPr lang="en-US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𝑷𝑨𝑮</m:t>
                        </m:r>
                      </m:sub>
                    </m:sSub>
                  </m:oMath>
                </a14:m>
                <a:r>
                  <a:rPr lang="en-US" sz="1800" dirty="0">
                    <a:solidFill>
                      <a:schemeClr val="tx1"/>
                    </a:solidFill>
                  </a:rPr>
                  <a:t> quantum yield of PAG, </a:t>
                </a:r>
                <a:r>
                  <a:rPr lang="en-US" sz="1800" dirty="0"/>
                  <a:t>(mole/Einstein);</a:t>
                </a:r>
                <a:endParaRPr lang="en-US" sz="1800" dirty="0">
                  <a:solidFill>
                    <a:schemeClr val="tx1"/>
                  </a:solidFill>
                </a:endParaRPr>
              </a:p>
              <a:p>
                <a:pPr>
                  <a:spcBef>
                    <a:spcPts val="0"/>
                  </a:spcBef>
                  <a:spcAft>
                    <a:spcPts val="12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𝜺</m:t>
                        </m:r>
                      </m:e>
                      <m:sub>
                        <m:r>
                          <a:rPr lang="en-US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𝒄𝒓𝒆𝒔𝒐𝒍</m:t>
                        </m:r>
                      </m:sub>
                    </m:sSub>
                  </m:oMath>
                </a14:m>
                <a:r>
                  <a:rPr lang="en-US" sz="1800" dirty="0">
                    <a:solidFill>
                      <a:schemeClr val="tx1"/>
                    </a:solidFill>
                  </a:rPr>
                  <a:t> molar absorptivity of p-cresol, (L mol</a:t>
                </a:r>
                <a:r>
                  <a:rPr lang="en-US" sz="1800" baseline="30000" dirty="0">
                    <a:solidFill>
                      <a:schemeClr val="tx1"/>
                    </a:solidFill>
                  </a:rPr>
                  <a:t>-1</a:t>
                </a:r>
                <a:r>
                  <a:rPr lang="en-US" sz="1800" dirty="0">
                    <a:solidFill>
                      <a:schemeClr val="tx1"/>
                    </a:solidFill>
                  </a:rPr>
                  <a:t> cm</a:t>
                </a:r>
                <a:r>
                  <a:rPr lang="en-US" sz="1800" baseline="30000" dirty="0">
                    <a:solidFill>
                      <a:schemeClr val="tx1"/>
                    </a:solidFill>
                  </a:rPr>
                  <a:t>-1</a:t>
                </a:r>
                <a:r>
                  <a:rPr lang="en-US" sz="1800" dirty="0">
                    <a:solidFill>
                      <a:schemeClr val="tx1"/>
                    </a:solidFill>
                  </a:rPr>
                  <a:t>);</a:t>
                </a:r>
              </a:p>
              <a:p>
                <a:pPr>
                  <a:spcBef>
                    <a:spcPts val="0"/>
                  </a:spcBef>
                  <a:spcAft>
                    <a:spcPts val="12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𝜺</m:t>
                        </m:r>
                      </m:e>
                      <m:sub>
                        <m:r>
                          <a:rPr lang="en-US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𝑷𝑨𝑮</m:t>
                        </m:r>
                      </m:sub>
                    </m:sSub>
                  </m:oMath>
                </a14:m>
                <a:r>
                  <a:rPr lang="en-US" sz="1800" dirty="0">
                    <a:solidFill>
                      <a:schemeClr val="tx1"/>
                    </a:solidFill>
                  </a:rPr>
                  <a:t> molar absorptivity of PAG, (L mol</a:t>
                </a:r>
                <a:r>
                  <a:rPr lang="en-US" sz="1800" baseline="30000" dirty="0">
                    <a:solidFill>
                      <a:schemeClr val="tx1"/>
                    </a:solidFill>
                  </a:rPr>
                  <a:t>-1</a:t>
                </a:r>
                <a:r>
                  <a:rPr lang="en-US" sz="1800" dirty="0">
                    <a:solidFill>
                      <a:schemeClr val="tx1"/>
                    </a:solidFill>
                  </a:rPr>
                  <a:t> cm</a:t>
                </a:r>
                <a:r>
                  <a:rPr lang="en-US" sz="1800" baseline="30000" dirty="0">
                    <a:solidFill>
                      <a:schemeClr val="tx1"/>
                    </a:solidFill>
                  </a:rPr>
                  <a:t>-1</a:t>
                </a:r>
                <a:r>
                  <a:rPr lang="en-US" sz="1800" dirty="0">
                    <a:solidFill>
                      <a:schemeClr val="tx1"/>
                    </a:solidFill>
                  </a:rPr>
                  <a:t>);</a:t>
                </a:r>
              </a:p>
              <a:p>
                <a:pPr>
                  <a:spcBef>
                    <a:spcPts val="0"/>
                  </a:spcBef>
                  <a:spcAft>
                    <a:spcPts val="12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𝒌</m:t>
                        </m:r>
                      </m:e>
                      <m:sub>
                        <m:r>
                          <a:rPr lang="en-US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𝑷𝑨𝑮</m:t>
                        </m:r>
                      </m:sub>
                    </m:sSub>
                  </m:oMath>
                </a14:m>
                <a:r>
                  <a:rPr lang="en-US" sz="1800" dirty="0">
                    <a:solidFill>
                      <a:schemeClr val="tx1"/>
                    </a:solidFill>
                  </a:rPr>
                  <a:t> first order degradation rate constant of PAG under irradiation (s</a:t>
                </a:r>
                <a:r>
                  <a:rPr lang="en-US" sz="1800" baseline="30000" dirty="0">
                    <a:solidFill>
                      <a:schemeClr val="tx1"/>
                    </a:solidFill>
                  </a:rPr>
                  <a:t>-1</a:t>
                </a:r>
                <a:r>
                  <a:rPr lang="en-US" sz="1800" dirty="0">
                    <a:solidFill>
                      <a:schemeClr val="tx1"/>
                    </a:solidFill>
                  </a:rPr>
                  <a:t>);</a:t>
                </a:r>
              </a:p>
              <a:p>
                <a:pPr>
                  <a:spcBef>
                    <a:spcPts val="0"/>
                  </a:spcBef>
                  <a:spcAft>
                    <a:spcPts val="1200"/>
                  </a:spcAft>
                </a:pPr>
                <a14:m>
                  <m:oMath xmlns:m="http://schemas.openxmlformats.org/officeDocument/2006/math">
                    <m:r>
                      <a:rPr lang="en-US" sz="1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en-US" sz="18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1800" b="1" i="1" baseline="-25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𝒑</m:t>
                    </m:r>
                    <m:r>
                      <a:rPr lang="en-US" sz="1800" b="1" i="1" baseline="-25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1800" b="1" i="1" baseline="-250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𝒄𝒓𝒆𝒔𝒐𝒍</m:t>
                    </m:r>
                  </m:oMath>
                </a14:m>
                <a:r>
                  <a:rPr lang="en-US" sz="1800" baseline="-25000" dirty="0">
                    <a:solidFill>
                      <a:schemeClr val="tx1"/>
                    </a:solidFill>
                  </a:rPr>
                  <a:t> </a:t>
                </a:r>
                <a:r>
                  <a:rPr lang="en-US" sz="1800" dirty="0">
                    <a:solidFill>
                      <a:schemeClr val="tx1"/>
                    </a:solidFill>
                  </a:rPr>
                  <a:t>first order degradation rate constant of p-cresol under irradiation (s</a:t>
                </a:r>
                <a:r>
                  <a:rPr lang="en-US" sz="1800" baseline="30000" dirty="0">
                    <a:solidFill>
                      <a:schemeClr val="tx1"/>
                    </a:solidFill>
                  </a:rPr>
                  <a:t>-1</a:t>
                </a:r>
                <a:r>
                  <a:rPr lang="en-US" sz="1800" dirty="0">
                    <a:solidFill>
                      <a:schemeClr val="tx1"/>
                    </a:solidFill>
                  </a:rPr>
                  <a:t>);</a:t>
                </a:r>
              </a:p>
              <a:p>
                <a:pPr>
                  <a:spcBef>
                    <a:spcPts val="0"/>
                  </a:spcBef>
                  <a:spcAft>
                    <a:spcPts val="12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∅</m:t>
                        </m:r>
                      </m:e>
                      <m:sub>
                        <m:r>
                          <a:rPr lang="en-US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  <m:r>
                          <a:rPr lang="en-US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𝒄𝒓𝒆𝒔𝒐𝒍</m:t>
                        </m:r>
                      </m:sub>
                    </m:sSub>
                  </m:oMath>
                </a14:m>
                <a:r>
                  <a:rPr lang="en-US" sz="1800" dirty="0">
                    <a:solidFill>
                      <a:schemeClr val="tx1"/>
                    </a:solidFill>
                  </a:rPr>
                  <a:t> quantum yield of p-cresol, (mole/Einstein)</a:t>
                </a:r>
              </a:p>
              <a:p>
                <a:pPr marL="201168" lvl="1" indent="0">
                  <a:buNone/>
                </a:pPr>
                <a:endParaRPr lang="en-US" sz="2000" dirty="0"/>
              </a:p>
              <a:p>
                <a:pPr lvl="1"/>
                <a:r>
                  <a:rPr lang="en-US" sz="2000" dirty="0"/>
                  <a:t>These values can help predict the amount of cation degraded under any irradiation configurations</a:t>
                </a:r>
              </a:p>
              <a:p>
                <a:endParaRPr lang="en-US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7850"/>
                <a:ext cx="10058400" cy="4241144"/>
              </a:xfrm>
              <a:blipFill>
                <a:blip r:embed="rId2"/>
                <a:stretch>
                  <a:fillRect l="-1152" t="-20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F1469EB-6930-4709-8210-E9DF58ABDE52}"/>
                  </a:ext>
                </a:extLst>
              </p:cNvPr>
              <p:cNvSpPr txBox="1"/>
              <p:nvPr/>
            </p:nvSpPr>
            <p:spPr>
              <a:xfrm>
                <a:off x="3276600" y="2447925"/>
                <a:ext cx="4343400" cy="6991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∅</m:t>
                          </m:r>
                        </m:e>
                        <m:sub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𝑷𝑨𝑮</m:t>
                          </m:r>
                        </m:sub>
                      </m:sSub>
                      <m:r>
                        <a:rPr lang="en-US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𝒄𝒓𝒆𝒔𝒐𝒍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𝑷𝑨𝑮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</m:e>
                            <m:sub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𝑷𝑨𝑮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</m:e>
                            <m:sub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𝒑</m:t>
                              </m:r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>
                                  <a:latin typeface="Cambria Math" panose="02040503050406030204" pitchFamily="18" charset="0"/>
                                </a:rPr>
                                <m:t>𝒄𝒓𝒆𝒔𝒐𝒍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∅</m:t>
                          </m:r>
                        </m:e>
                        <m:sub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𝒑</m:t>
                          </m:r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b="1" i="1">
                              <a:latin typeface="Cambria Math" panose="02040503050406030204" pitchFamily="18" charset="0"/>
                            </a:rPr>
                            <m:t>𝒄𝒓𝒆𝒔𝒐𝒍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F1469EB-6930-4709-8210-E9DF58ABDE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2447925"/>
                <a:ext cx="4343400" cy="69916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3403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2E4E3-C8FC-4705-A253-010315F84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PAG photodegradation results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F97EA-4B38-48B9-9A80-B5D42C15A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2614" y="2049626"/>
            <a:ext cx="3360614" cy="4023360"/>
          </a:xfrm>
        </p:spPr>
        <p:txBody>
          <a:bodyPr>
            <a:normAutofit/>
          </a:bodyPr>
          <a:lstStyle/>
          <a:p>
            <a:pPr lvl="1"/>
            <a:r>
              <a:rPr lang="en-AU" sz="2000" dirty="0"/>
              <a:t>Onium cations of the selected PAGs are found to be highly photochemically reactive</a:t>
            </a:r>
          </a:p>
          <a:p>
            <a:pPr lvl="1"/>
            <a:endParaRPr lang="en-AU" sz="2000" dirty="0"/>
          </a:p>
          <a:p>
            <a:pPr lvl="1"/>
            <a:r>
              <a:rPr lang="en-AU" sz="2000" dirty="0"/>
              <a:t>Rapid photodegradation highlights importance of photoproducts</a:t>
            </a:r>
          </a:p>
          <a:p>
            <a:pPr lvl="1"/>
            <a:endParaRPr lang="en-AU" sz="2000" dirty="0"/>
          </a:p>
          <a:p>
            <a:pPr lvl="1"/>
            <a:endParaRPr lang="en-AU" sz="2000" dirty="0"/>
          </a:p>
          <a:p>
            <a:pPr lvl="1"/>
            <a:endParaRPr lang="en-US" sz="2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7498A5C-410A-4F56-ACE7-10C088C18F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428918"/>
              </p:ext>
            </p:extLst>
          </p:nvPr>
        </p:nvGraphicFramePr>
        <p:xfrm>
          <a:off x="4329460" y="2049626"/>
          <a:ext cx="6988242" cy="28758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8284">
                  <a:extLst>
                    <a:ext uri="{9D8B030D-6E8A-4147-A177-3AD203B41FA5}">
                      <a16:colId xmlns:a16="http://schemas.microsoft.com/office/drawing/2014/main" val="1362789229"/>
                    </a:ext>
                  </a:extLst>
                </a:gridCol>
                <a:gridCol w="1237015">
                  <a:extLst>
                    <a:ext uri="{9D8B030D-6E8A-4147-A177-3AD203B41FA5}">
                      <a16:colId xmlns:a16="http://schemas.microsoft.com/office/drawing/2014/main" val="797582005"/>
                    </a:ext>
                  </a:extLst>
                </a:gridCol>
                <a:gridCol w="1447947">
                  <a:extLst>
                    <a:ext uri="{9D8B030D-6E8A-4147-A177-3AD203B41FA5}">
                      <a16:colId xmlns:a16="http://schemas.microsoft.com/office/drawing/2014/main" val="3383080713"/>
                    </a:ext>
                  </a:extLst>
                </a:gridCol>
                <a:gridCol w="1397498">
                  <a:extLst>
                    <a:ext uri="{9D8B030D-6E8A-4147-A177-3AD203B41FA5}">
                      <a16:colId xmlns:a16="http://schemas.microsoft.com/office/drawing/2014/main" val="2987773931"/>
                    </a:ext>
                  </a:extLst>
                </a:gridCol>
                <a:gridCol w="1397498">
                  <a:extLst>
                    <a:ext uri="{9D8B030D-6E8A-4147-A177-3AD203B41FA5}">
                      <a16:colId xmlns:a16="http://schemas.microsoft.com/office/drawing/2014/main" val="3659164089"/>
                    </a:ext>
                  </a:extLst>
                </a:gridCol>
              </a:tblGrid>
              <a:tr h="42208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Onium</a:t>
                      </a:r>
                      <a:r>
                        <a:rPr lang="en-US" sz="1600" baseline="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PAG: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8730307"/>
                  </a:ext>
                </a:extLst>
              </a:tr>
              <a:tr h="89010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k</a:t>
                      </a:r>
                      <a:r>
                        <a:rPr lang="en-US" sz="1600" baseline="-25000">
                          <a:effectLst/>
                        </a:rPr>
                        <a:t>obs</a:t>
                      </a:r>
                      <a:r>
                        <a:rPr lang="en-US" sz="1600">
                          <a:effectLst/>
                        </a:rPr>
                        <a:t>(s</a:t>
                      </a:r>
                      <a:r>
                        <a:rPr lang="en-US" sz="1600" baseline="30000">
                          <a:effectLst/>
                        </a:rPr>
                        <a:t>-1</a:t>
                      </a:r>
                      <a:r>
                        <a:rPr lang="en-US" sz="1600">
                          <a:effectLst/>
                        </a:rPr>
                        <a:t>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1.25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± 0.38 ×10</a:t>
                      </a:r>
                      <a:r>
                        <a:rPr lang="en-US" sz="1600" baseline="30000" dirty="0">
                          <a:effectLst/>
                        </a:rPr>
                        <a:t>-2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1.23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± 0.04 × 10</a:t>
                      </a:r>
                      <a:r>
                        <a:rPr lang="en-US" sz="1600" baseline="30000" dirty="0">
                          <a:effectLst/>
                        </a:rPr>
                        <a:t>-2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4.50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± 0.66 × 10</a:t>
                      </a:r>
                      <a:r>
                        <a:rPr lang="en-US" sz="1600" baseline="30000" dirty="0">
                          <a:effectLst/>
                        </a:rPr>
                        <a:t>-3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3.23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± 0.05 × 10</a:t>
                      </a:r>
                      <a:r>
                        <a:rPr lang="en-US" sz="1600" baseline="30000" dirty="0">
                          <a:effectLst/>
                        </a:rPr>
                        <a:t>-3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14624267"/>
                  </a:ext>
                </a:extLst>
              </a:tr>
              <a:tr h="4220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</a:t>
                      </a:r>
                      <a:r>
                        <a:rPr lang="en-US" sz="1600" baseline="-25000">
                          <a:effectLst/>
                        </a:rPr>
                        <a:t>1/2</a:t>
                      </a:r>
                      <a:r>
                        <a:rPr lang="en-US" sz="1600">
                          <a:effectLst/>
                        </a:rPr>
                        <a:t> (s)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51 ± 9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56 ± 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154 ± 18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214 ± 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02434950"/>
                  </a:ext>
                </a:extLst>
              </a:tr>
              <a:tr h="11415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ɸ (mole/</a:t>
                      </a:r>
                      <a:r>
                        <a:rPr lang="en-US" sz="1600" dirty="0" err="1">
                          <a:effectLst/>
                        </a:rPr>
                        <a:t>einstein</a:t>
                      </a:r>
                      <a:r>
                        <a:rPr lang="en-U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0.62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± 0.17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0.37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± 0.01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0.23 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± 0.03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0.85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± 0.01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35882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7863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ADCA8-DE75-4EE7-85FE-F525B136C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b="1" dirty="0"/>
              <a:t>Example of Photoproducts of PAG cations as identified by HPLC-DAD and GC-MS.</a:t>
            </a:r>
            <a:endParaRPr 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1956E9E-0596-4A3F-8E52-756A971FB0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B2CA086-8454-41D9-AD0B-E4B96A3789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115" y="2220686"/>
            <a:ext cx="10609769" cy="281822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0C9BC7F-5AD1-4107-9EEF-CD81FBBC0FD3}"/>
              </a:ext>
            </a:extLst>
          </p:cNvPr>
          <p:cNvSpPr txBox="1"/>
          <p:nvPr/>
        </p:nvSpPr>
        <p:spPr>
          <a:xfrm>
            <a:off x="791115" y="5038906"/>
            <a:ext cx="40290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Triphenyl </a:t>
            </a:r>
            <a:r>
              <a:rPr lang="en-US" sz="2000" dirty="0"/>
              <a:t>sulfonium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C9BC7F-5AD1-4107-9EEF-CD81FBBC0FD3}"/>
              </a:ext>
            </a:extLst>
          </p:cNvPr>
          <p:cNvSpPr txBox="1"/>
          <p:nvPr/>
        </p:nvSpPr>
        <p:spPr>
          <a:xfrm>
            <a:off x="6401923" y="5038906"/>
            <a:ext cx="40290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photoproducts</a:t>
            </a:r>
          </a:p>
        </p:txBody>
      </p:sp>
    </p:spTree>
    <p:extLst>
      <p:ext uri="{BB962C8B-B14F-4D97-AF65-F5344CB8AC3E}">
        <p14:creationId xmlns:p14="http://schemas.microsoft.com/office/powerpoint/2010/main" val="186739241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1680</TotalTime>
  <Words>519</Words>
  <Application>Microsoft Office PowerPoint</Application>
  <PresentationFormat>Widescreen</PresentationFormat>
  <Paragraphs>97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Cambria Math</vt:lpstr>
      <vt:lpstr>Retrospect</vt:lpstr>
      <vt:lpstr>Photodegradation of Onium Photoacid Generators under UV Irradiation: Identification and Evaluation of Photoproducts</vt:lpstr>
      <vt:lpstr>Background</vt:lpstr>
      <vt:lpstr>Objectives</vt:lpstr>
      <vt:lpstr>Photodegradation Set-up</vt:lpstr>
      <vt:lpstr>Procedure</vt:lpstr>
      <vt:lpstr>Example of a first-order degradation curve for a PAG cation</vt:lpstr>
      <vt:lpstr>Quantum yield calculations</vt:lpstr>
      <vt:lpstr>PAG photodegradation results</vt:lpstr>
      <vt:lpstr>Example of Photoproducts of PAG cations as identified by HPLC-DAD and GC-MS.</vt:lpstr>
      <vt:lpstr>Photodegradation of Onium PAG cations: Degradation mechanisms</vt:lpstr>
      <vt:lpstr>Conclusions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Photodegradation of Onium Photoacid Generators under UV Irradiation: Identification and Evaluation of Photoproducts</dc:title>
  <dc:creator>Richard Pepel</dc:creator>
  <cp:lastModifiedBy>Richard Pepel</cp:lastModifiedBy>
  <cp:revision>53</cp:revision>
  <dcterms:created xsi:type="dcterms:W3CDTF">2020-04-01T23:02:50Z</dcterms:created>
  <dcterms:modified xsi:type="dcterms:W3CDTF">2020-04-03T23:48:44Z</dcterms:modified>
</cp:coreProperties>
</file>